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"/>
  </p:notesMasterIdLst>
  <p:sldIdLst>
    <p:sldId id="256" r:id="rId2"/>
    <p:sldId id="257" r:id="rId3"/>
  </p:sldIdLst>
  <p:sldSz cx="5039995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15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D"/>
    <a:srgbClr val="F2E527"/>
    <a:srgbClr val="94D82C"/>
    <a:srgbClr val="C59EE2"/>
    <a:srgbClr val="7030A0"/>
    <a:srgbClr val="7F7F7F"/>
    <a:srgbClr val="A6A6A6"/>
    <a:srgbClr val="A568D2"/>
    <a:srgbClr val="DCF2BC"/>
    <a:srgbClr val="B4E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3506" autoAdjust="0"/>
  </p:normalViewPr>
  <p:slideViewPr>
    <p:cSldViewPr snapToGrid="0">
      <p:cViewPr>
        <p:scale>
          <a:sx n="50" d="100"/>
          <a:sy n="50" d="100"/>
        </p:scale>
        <p:origin x="-10458" y="330"/>
      </p:cViewPr>
      <p:guideLst>
        <p:guide orient="horz" pos="2267"/>
        <p:guide pos="15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CITA\Documents\Meus%20gr&#225;ficos\Meus%20gr&#225;ficos\Breaking%20bad\dados%20breaking%20bad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toe\OneDrive\Documentos\Meus%20gr&#225;ficos\cobra%20kai\cobra%20ka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etoe\OneDrive\Documentos\Meus%20gr&#225;ficos\cobra%20kai\cobra%20ka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CITA\Documents\Meus%20gr&#225;ficos\Meus%20gr&#225;ficos\Breaking%20bad\dados%20breaking%20bad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CITA\Documents\Meus%20gr&#225;ficos\Meus%20gr&#225;ficos\Breaking%20bad\dados%20breaking%20bad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CITA\Documents\Meus%20gr&#225;ficos\Meus%20gr&#225;ficos\Breaking%20bad\dados%20breaking%20bad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CITA\Documents\Meus%20gr&#225;ficos\Meus%20gr&#225;ficos\Breaking%20bad\dados%20breaking%20b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6443124377028955E-2"/>
          <c:y val="7.1522407637958862E-2"/>
          <c:w val="0.9035260412791426"/>
          <c:h val="0.74720665454416924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FFCD"/>
              </a:solidFill>
              <a:round/>
            </a:ln>
            <a:effectLst/>
          </c:spPr>
          <c:marker>
            <c:symbol val="none"/>
          </c:marker>
          <c:dPt>
            <c:idx val="9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CA91-4EEF-9C3F-80028A892C01}"/>
              </c:ext>
            </c:extLst>
          </c:dPt>
          <c:dPt>
            <c:idx val="12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CA91-4EEF-9C3F-80028A892C0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91-4EEF-9C3F-80028A892C0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A91-4EEF-9C3F-80028A892C0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91-4EEF-9C3F-80028A892C0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91-4EEF-9C3F-80028A892C0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A91-4EEF-9C3F-80028A892C0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A91-4EEF-9C3F-80028A892C0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A91-4EEF-9C3F-80028A892C0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A91-4EEF-9C3F-80028A892C0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A91-4EEF-9C3F-80028A892C01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A91-4EEF-9C3F-80028A892C01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91-4EEF-9C3F-80028A892C01}"/>
                </c:ext>
              </c:extLst>
            </c:dLbl>
            <c:dLbl>
              <c:idx val="12"/>
              <c:layout>
                <c:manualLayout>
                  <c:x val="-8.069189271524068E-3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A91-4EEF-9C3F-80028A892C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rgbClr val="00FFC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Planilha1!$F$23:$F$35</c:f>
              <c:numCache>
                <c:formatCode>General</c:formatCode>
                <c:ptCount val="13"/>
                <c:pt idx="0">
                  <c:v>8.6</c:v>
                </c:pt>
                <c:pt idx="1">
                  <c:v>8.6999999999999993</c:v>
                </c:pt>
                <c:pt idx="2">
                  <c:v>8.5</c:v>
                </c:pt>
                <c:pt idx="3">
                  <c:v>8.3000000000000007</c:v>
                </c:pt>
                <c:pt idx="4">
                  <c:v>8.6999999999999993</c:v>
                </c:pt>
                <c:pt idx="5">
                  <c:v>9.3000000000000007</c:v>
                </c:pt>
                <c:pt idx="6">
                  <c:v>9.6</c:v>
                </c:pt>
                <c:pt idx="7">
                  <c:v>8.8000000000000007</c:v>
                </c:pt>
                <c:pt idx="8">
                  <c:v>8.5</c:v>
                </c:pt>
                <c:pt idx="9">
                  <c:v>7.8</c:v>
                </c:pt>
                <c:pt idx="10">
                  <c:v>8.5</c:v>
                </c:pt>
                <c:pt idx="11">
                  <c:v>9.5</c:v>
                </c:pt>
                <c:pt idx="12">
                  <c:v>9.6999999999999993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A91-4EEF-9C3F-80028A892C0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5849888"/>
        <c:axId val="1125847392"/>
      </c:lineChart>
      <c:catAx>
        <c:axId val="1125849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5847392"/>
        <c:crosses val="autoZero"/>
        <c:auto val="1"/>
        <c:lblAlgn val="ctr"/>
        <c:lblOffset val="100"/>
        <c:noMultiLvlLbl val="0"/>
      </c:catAx>
      <c:valAx>
        <c:axId val="1125847392"/>
        <c:scaling>
          <c:orientation val="minMax"/>
          <c:max val="10"/>
          <c:min val="7.5"/>
        </c:scaling>
        <c:delete val="1"/>
        <c:axPos val="l"/>
        <c:numFmt formatCode="General" sourceLinked="1"/>
        <c:majorTickMark val="out"/>
        <c:minorTickMark val="none"/>
        <c:tickLblPos val="nextTo"/>
        <c:crossAx val="112584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solidFill>
            <a:srgbClr val="00FFCD"/>
          </a:solidFill>
        </a:defRPr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'cobra kai'!$E$1</c:f>
              <c:strCache>
                <c:ptCount val="1"/>
                <c:pt idx="0">
                  <c:v>rating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35"/>
              <c:spPr>
                <a:solidFill>
                  <a:schemeClr val="tx1"/>
                </a:solidFill>
                <a:ln w="9525">
                  <a:solidFill>
                    <a:srgbClr val="FFFF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0302-415B-AF5F-0B02567A5637}"/>
              </c:ext>
            </c:extLst>
          </c:dPt>
          <c:dPt>
            <c:idx val="9"/>
            <c:marker>
              <c:symbol val="circle"/>
              <c:size val="35"/>
              <c:spPr>
                <a:solidFill>
                  <a:schemeClr val="tx1"/>
                </a:solidFill>
                <a:ln w="9525">
                  <a:solidFill>
                    <a:srgbClr val="FFFF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0302-415B-AF5F-0B02567A563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06-42C9-992B-A63726609EB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706-42C9-992B-A63726609EB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706-42C9-992B-A63726609EB8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706-42C9-992B-A63726609EB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706-42C9-992B-A63726609EB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706-42C9-992B-A63726609EB8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706-42C9-992B-A63726609EB8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706-42C9-992B-A63726609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'cobra kai'!$E$2:$E$11</c:f>
              <c:numCache>
                <c:formatCode>General</c:formatCode>
                <c:ptCount val="10"/>
                <c:pt idx="0">
                  <c:v>8.6</c:v>
                </c:pt>
                <c:pt idx="1">
                  <c:v>8.3000000000000007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8.9</c:v>
                </c:pt>
                <c:pt idx="5">
                  <c:v>8.5</c:v>
                </c:pt>
                <c:pt idx="6">
                  <c:v>8.6999999999999993</c:v>
                </c:pt>
                <c:pt idx="7">
                  <c:v>8.6</c:v>
                </c:pt>
                <c:pt idx="8">
                  <c:v>9</c:v>
                </c:pt>
                <c:pt idx="9">
                  <c:v>9.1999999999999993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02-415B-AF5F-0B02567A563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4408912"/>
        <c:axId val="1124411152"/>
      </c:lineChart>
      <c:catAx>
        <c:axId val="11244089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4411152"/>
        <c:crosses val="autoZero"/>
        <c:auto val="1"/>
        <c:lblAlgn val="ctr"/>
        <c:lblOffset val="100"/>
        <c:noMultiLvlLbl val="0"/>
      </c:catAx>
      <c:valAx>
        <c:axId val="112441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0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'cobra kai'!$E$1</c:f>
              <c:strCache>
                <c:ptCount val="1"/>
                <c:pt idx="0">
                  <c:v>rating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circle"/>
              <c:size val="35"/>
              <c:spPr>
                <a:solidFill>
                  <a:schemeClr val="tx1"/>
                </a:solidFill>
                <a:ln w="9525">
                  <a:solidFill>
                    <a:srgbClr val="FFFF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70B-490C-80EB-99E2E9026B15}"/>
              </c:ext>
            </c:extLst>
          </c:dPt>
          <c:dPt>
            <c:idx val="9"/>
            <c:marker>
              <c:symbol val="circle"/>
              <c:size val="35"/>
              <c:spPr>
                <a:solidFill>
                  <a:schemeClr val="tx1"/>
                </a:solidFill>
                <a:ln w="9525">
                  <a:solidFill>
                    <a:srgbClr val="FFFF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70B-490C-80EB-99E2E9026B1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70B-490C-80EB-99E2E9026B1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0B-490C-80EB-99E2E9026B1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0B-490C-80EB-99E2E9026B1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0B-490C-80EB-99E2E9026B1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0B-490C-80EB-99E2E9026B1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0B-490C-80EB-99E2E9026B1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0B-490C-80EB-99E2E9026B1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0B-490C-80EB-99E2E9026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'cobra kai'!$E$2:$E$11</c:f>
              <c:numCache>
                <c:formatCode>General</c:formatCode>
                <c:ptCount val="10"/>
                <c:pt idx="0">
                  <c:v>8.6</c:v>
                </c:pt>
                <c:pt idx="1">
                  <c:v>8.3000000000000007</c:v>
                </c:pt>
                <c:pt idx="2">
                  <c:v>8.1999999999999993</c:v>
                </c:pt>
                <c:pt idx="3">
                  <c:v>8.3000000000000007</c:v>
                </c:pt>
                <c:pt idx="4">
                  <c:v>8.9</c:v>
                </c:pt>
                <c:pt idx="5">
                  <c:v>8.5</c:v>
                </c:pt>
                <c:pt idx="6">
                  <c:v>8.6999999999999993</c:v>
                </c:pt>
                <c:pt idx="7">
                  <c:v>8.6</c:v>
                </c:pt>
                <c:pt idx="8">
                  <c:v>9</c:v>
                </c:pt>
                <c:pt idx="9">
                  <c:v>9.1999999999999993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70B-490C-80EB-99E2E9026B1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4408912"/>
        <c:axId val="1124411152"/>
      </c:lineChart>
      <c:catAx>
        <c:axId val="11244089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4411152"/>
        <c:crosses val="autoZero"/>
        <c:auto val="1"/>
        <c:lblAlgn val="ctr"/>
        <c:lblOffset val="100"/>
        <c:noMultiLvlLbl val="0"/>
      </c:catAx>
      <c:valAx>
        <c:axId val="112441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08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FFCD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BC-4CFC-9F01-E3C832321756}"/>
              </c:ext>
            </c:extLst>
          </c:dPt>
          <c:dPt>
            <c:idx val="5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BC-4CFC-9F01-E3C832321756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BC-4CFC-9F01-E3C83232175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BC-4CFC-9F01-E3C83232175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BC-4CFC-9F01-E3C832321756}"/>
                </c:ext>
              </c:extLst>
            </c:dLbl>
            <c:dLbl>
              <c:idx val="3"/>
              <c:layout>
                <c:manualLayout>
                  <c:x val="-7.008135083989199E-2"/>
                  <c:y val="-4.29505615363186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00FFC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BC-4CFC-9F01-E3C832321756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BC-4CFC-9F01-E3C832321756}"/>
                </c:ext>
              </c:extLst>
            </c:dLbl>
            <c:dLbl>
              <c:idx val="5"/>
              <c:layout>
                <c:manualLayout>
                  <c:x val="-7.008135083989199E-2"/>
                  <c:y val="-3.9370893259039509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00FFC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BBC-4CFC-9F01-E3C832321756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BC-4CFC-9F01-E3C8323217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00FFC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Planilha1!$F$3:$F$9</c:f>
              <c:numCache>
                <c:formatCode>General</c:formatCode>
                <c:ptCount val="7"/>
                <c:pt idx="0">
                  <c:v>9.1</c:v>
                </c:pt>
                <c:pt idx="1">
                  <c:v>8.6999999999999993</c:v>
                </c:pt>
                <c:pt idx="2">
                  <c:v>8.8000000000000007</c:v>
                </c:pt>
                <c:pt idx="3">
                  <c:v>8.3000000000000007</c:v>
                </c:pt>
                <c:pt idx="4">
                  <c:v>8.4</c:v>
                </c:pt>
                <c:pt idx="5">
                  <c:v>9.3000000000000007</c:v>
                </c:pt>
                <c:pt idx="6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BC-4CFC-9F01-E3C8323217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5849888"/>
        <c:axId val="1125847392"/>
      </c:lineChart>
      <c:catAx>
        <c:axId val="1125849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5847392"/>
        <c:crosses val="autoZero"/>
        <c:auto val="1"/>
        <c:lblAlgn val="ctr"/>
        <c:lblOffset val="100"/>
        <c:noMultiLvlLbl val="0"/>
      </c:catAx>
      <c:valAx>
        <c:axId val="1125847392"/>
        <c:scaling>
          <c:orientation val="minMax"/>
          <c:max val="10"/>
          <c:min val="7.5"/>
        </c:scaling>
        <c:delete val="1"/>
        <c:axPos val="l"/>
        <c:numFmt formatCode="General" sourceLinked="1"/>
        <c:majorTickMark val="out"/>
        <c:minorTickMark val="none"/>
        <c:tickLblPos val="nextTo"/>
        <c:crossAx val="112584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00FFCD"/>
          </a:solidFill>
        </a:defRPr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FFCD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E59A-44AC-98C6-60829982E93A}"/>
              </c:ext>
            </c:extLst>
          </c:dPt>
          <c:dPt>
            <c:idx val="3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59A-44AC-98C6-60829982E93A}"/>
              </c:ext>
            </c:extLst>
          </c:dPt>
          <c:dPt>
            <c:idx val="11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E59A-44AC-98C6-60829982E93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9A-44AC-98C6-60829982E93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9A-44AC-98C6-60829982E93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9A-44AC-98C6-60829982E93A}"/>
                </c:ext>
              </c:extLst>
            </c:dLbl>
            <c:dLbl>
              <c:idx val="3"/>
              <c:layout>
                <c:manualLayout>
                  <c:x val="-6.9971341363964684E-2"/>
                  <c:y val="-8.31294371155271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00FFC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59A-44AC-98C6-60829982E93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9A-44AC-98C6-60829982E93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9A-44AC-98C6-60829982E93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9A-44AC-98C6-60829982E93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59A-44AC-98C6-60829982E93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59A-44AC-98C6-60829982E93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59A-44AC-98C6-60829982E93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59A-44AC-98C6-60829982E93A}"/>
                </c:ext>
              </c:extLst>
            </c:dLbl>
            <c:dLbl>
              <c:idx val="11"/>
              <c:layout>
                <c:manualLayout>
                  <c:x val="-6.9971341363964684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00FFC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9A-44AC-98C6-60829982E93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59A-44AC-98C6-60829982E9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00FFC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Planilha1!$F$10:$F$22</c:f>
              <c:numCache>
                <c:formatCode>General</c:formatCode>
                <c:ptCount val="13"/>
                <c:pt idx="0">
                  <c:v>8.6999999999999993</c:v>
                </c:pt>
                <c:pt idx="1">
                  <c:v>9.3000000000000007</c:v>
                </c:pt>
                <c:pt idx="2">
                  <c:v>8.4</c:v>
                </c:pt>
                <c:pt idx="3">
                  <c:v>8.3000000000000007</c:v>
                </c:pt>
                <c:pt idx="4">
                  <c:v>8.4</c:v>
                </c:pt>
                <c:pt idx="5">
                  <c:v>8.9</c:v>
                </c:pt>
                <c:pt idx="6">
                  <c:v>8.6999999999999993</c:v>
                </c:pt>
                <c:pt idx="7">
                  <c:v>9.1999999999999993</c:v>
                </c:pt>
                <c:pt idx="8">
                  <c:v>9.1999999999999993</c:v>
                </c:pt>
                <c:pt idx="9">
                  <c:v>8.6</c:v>
                </c:pt>
                <c:pt idx="10">
                  <c:v>8.9</c:v>
                </c:pt>
                <c:pt idx="11">
                  <c:v>9.3000000000000007</c:v>
                </c:pt>
                <c:pt idx="12">
                  <c:v>9.3000000000000007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59A-44AC-98C6-60829982E93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5849888"/>
        <c:axId val="1125847392"/>
      </c:lineChart>
      <c:catAx>
        <c:axId val="1125849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5847392"/>
        <c:crosses val="autoZero"/>
        <c:auto val="1"/>
        <c:lblAlgn val="ctr"/>
        <c:lblOffset val="100"/>
        <c:noMultiLvlLbl val="0"/>
      </c:catAx>
      <c:valAx>
        <c:axId val="1125847392"/>
        <c:scaling>
          <c:orientation val="minMax"/>
          <c:max val="10"/>
          <c:min val="7.5"/>
        </c:scaling>
        <c:delete val="1"/>
        <c:axPos val="l"/>
        <c:numFmt formatCode="General" sourceLinked="1"/>
        <c:majorTickMark val="out"/>
        <c:minorTickMark val="none"/>
        <c:tickLblPos val="nextTo"/>
        <c:crossAx val="112584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00FFCD"/>
          </a:solidFill>
        </a:defRPr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6443124377028955E-2"/>
          <c:y val="7.1522407637958862E-2"/>
          <c:w val="0.9035260412791426"/>
          <c:h val="0.74720665454416924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FFCD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B20-4BFB-86EB-BFDA2566A9A7}"/>
              </c:ext>
            </c:extLst>
          </c:dPt>
          <c:dPt>
            <c:idx val="12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B20-4BFB-86EB-BFDA2566A9A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B20-4BFB-86EB-BFDA2566A9A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20-4BFB-86EB-BFDA2566A9A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B20-4BFB-86EB-BFDA2566A9A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20-4BFB-86EB-BFDA2566A9A7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20-4BFB-86EB-BFDA2566A9A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20-4BFB-86EB-BFDA2566A9A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B20-4BFB-86EB-BFDA2566A9A7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B20-4BFB-86EB-BFDA2566A9A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B20-4BFB-86EB-BFDA2566A9A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B20-4BFB-86EB-BFDA2566A9A7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B20-4BFB-86EB-BFDA2566A9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rgbClr val="00FFC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Planilha1!$F$36:$F$48</c:f>
              <c:numCache>
                <c:formatCode>General</c:formatCode>
                <c:ptCount val="13"/>
                <c:pt idx="0">
                  <c:v>9.1999999999999993</c:v>
                </c:pt>
                <c:pt idx="1">
                  <c:v>8.3000000000000007</c:v>
                </c:pt>
                <c:pt idx="2">
                  <c:v>8.1</c:v>
                </c:pt>
                <c:pt idx="3">
                  <c:v>8.6999999999999993</c:v>
                </c:pt>
                <c:pt idx="4">
                  <c:v>8.6999999999999993</c:v>
                </c:pt>
                <c:pt idx="5">
                  <c:v>8.5</c:v>
                </c:pt>
                <c:pt idx="6">
                  <c:v>8.9</c:v>
                </c:pt>
                <c:pt idx="7">
                  <c:v>9.3000000000000007</c:v>
                </c:pt>
                <c:pt idx="8">
                  <c:v>8.9</c:v>
                </c:pt>
                <c:pt idx="9">
                  <c:v>9.6</c:v>
                </c:pt>
                <c:pt idx="10">
                  <c:v>9.6999999999999993</c:v>
                </c:pt>
                <c:pt idx="11">
                  <c:v>9.5</c:v>
                </c:pt>
                <c:pt idx="12">
                  <c:v>9.9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B20-4BFB-86EB-BFDA2566A9A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5849888"/>
        <c:axId val="1125847392"/>
      </c:lineChart>
      <c:catAx>
        <c:axId val="1125849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5847392"/>
        <c:crosses val="autoZero"/>
        <c:auto val="1"/>
        <c:lblAlgn val="ctr"/>
        <c:lblOffset val="100"/>
        <c:noMultiLvlLbl val="0"/>
      </c:catAx>
      <c:valAx>
        <c:axId val="1125847392"/>
        <c:scaling>
          <c:orientation val="minMax"/>
          <c:max val="10"/>
          <c:min val="7.5"/>
        </c:scaling>
        <c:delete val="1"/>
        <c:axPos val="l"/>
        <c:numFmt formatCode="General" sourceLinked="1"/>
        <c:majorTickMark val="out"/>
        <c:minorTickMark val="none"/>
        <c:tickLblPos val="nextTo"/>
        <c:crossAx val="112584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solidFill>
            <a:srgbClr val="00FFCD"/>
          </a:solidFill>
        </a:defRPr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6443124377028955E-2"/>
          <c:y val="7.1522407637958862E-2"/>
          <c:w val="0.9035260412791426"/>
          <c:h val="0.74720665454416924"/>
        </c:manualLayout>
      </c:layout>
      <c:lineChart>
        <c:grouping val="standard"/>
        <c:varyColors val="0"/>
        <c:ser>
          <c:idx val="0"/>
          <c:order val="0"/>
          <c:spPr>
            <a:ln w="38100" cap="rnd">
              <a:solidFill>
                <a:srgbClr val="00FFCD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793-4FB8-8259-C8D4E26C2BCF}"/>
              </c:ext>
            </c:extLst>
          </c:dPt>
          <c:dPt>
            <c:idx val="13"/>
            <c:marker>
              <c:symbol val="diamond"/>
              <c:size val="35"/>
              <c:spPr>
                <a:solidFill>
                  <a:sysClr val="windowText" lastClr="000000"/>
                </a:solidFill>
                <a:ln w="9525">
                  <a:solidFill>
                    <a:srgbClr val="00FFCD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E793-4FB8-8259-C8D4E26C2BC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793-4FB8-8259-C8D4E26C2BC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793-4FB8-8259-C8D4E26C2BC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793-4FB8-8259-C8D4E26C2BCF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93-4FB8-8259-C8D4E26C2BC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793-4FB8-8259-C8D4E26C2BCF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93-4FB8-8259-C8D4E26C2BCF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793-4FB8-8259-C8D4E26C2BCF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793-4FB8-8259-C8D4E26C2BCF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793-4FB8-8259-C8D4E26C2BCF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793-4FB8-8259-C8D4E26C2BCF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793-4FB8-8259-C8D4E26C2BCF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93-4FB8-8259-C8D4E26C2BCF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793-4FB8-8259-C8D4E26C2BCF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793-4FB8-8259-C8D4E26C2B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rgbClr val="00FFCD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Planilha1!$F$49:$F$64</c:f>
              <c:numCache>
                <c:formatCode>General</c:formatCode>
                <c:ptCount val="16"/>
                <c:pt idx="0">
                  <c:v>9.3000000000000007</c:v>
                </c:pt>
                <c:pt idx="1">
                  <c:v>8.9</c:v>
                </c:pt>
                <c:pt idx="2">
                  <c:v>8.9</c:v>
                </c:pt>
                <c:pt idx="3">
                  <c:v>8.9</c:v>
                </c:pt>
                <c:pt idx="4">
                  <c:v>9.6999999999999993</c:v>
                </c:pt>
                <c:pt idx="5">
                  <c:v>9.1</c:v>
                </c:pt>
                <c:pt idx="6">
                  <c:v>9.6</c:v>
                </c:pt>
                <c:pt idx="7">
                  <c:v>9.6</c:v>
                </c:pt>
                <c:pt idx="8">
                  <c:v>9.5</c:v>
                </c:pt>
                <c:pt idx="9">
                  <c:v>9.1999999999999993</c:v>
                </c:pt>
                <c:pt idx="10">
                  <c:v>9.6</c:v>
                </c:pt>
                <c:pt idx="11">
                  <c:v>9.1999999999999993</c:v>
                </c:pt>
                <c:pt idx="12">
                  <c:v>9.8000000000000007</c:v>
                </c:pt>
                <c:pt idx="13">
                  <c:v>10</c:v>
                </c:pt>
                <c:pt idx="14">
                  <c:v>9.6999999999999993</c:v>
                </c:pt>
                <c:pt idx="15">
                  <c:v>9.9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793-4FB8-8259-C8D4E26C2BC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25849888"/>
        <c:axId val="1125847392"/>
      </c:lineChart>
      <c:catAx>
        <c:axId val="11258498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25847392"/>
        <c:crosses val="autoZero"/>
        <c:auto val="1"/>
        <c:lblAlgn val="ctr"/>
        <c:lblOffset val="100"/>
        <c:noMultiLvlLbl val="0"/>
      </c:catAx>
      <c:valAx>
        <c:axId val="1125847392"/>
        <c:scaling>
          <c:orientation val="minMax"/>
          <c:max val="10"/>
          <c:min val="7.5"/>
        </c:scaling>
        <c:delete val="1"/>
        <c:axPos val="l"/>
        <c:numFmt formatCode="General" sourceLinked="1"/>
        <c:majorTickMark val="out"/>
        <c:minorTickMark val="none"/>
        <c:tickLblPos val="nextTo"/>
        <c:crossAx val="112584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>
          <a:solidFill>
            <a:srgbClr val="00FFCD"/>
          </a:solidFill>
        </a:defRPr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36B16-663C-435C-847C-42301790A79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372350" y="1143000"/>
            <a:ext cx="21602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31920-A60A-4263-9BDC-5D13424DD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6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31920-A60A-4263-9BDC-5D13424DDF7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95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1178222"/>
            <a:ext cx="37799963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3781306"/>
            <a:ext cx="37799963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06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05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383297"/>
            <a:ext cx="10867489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383297"/>
            <a:ext cx="31972468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59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9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1794830"/>
            <a:ext cx="43469957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4817875"/>
            <a:ext cx="43469957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1916484"/>
            <a:ext cx="2141997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1916484"/>
            <a:ext cx="21419979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2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383297"/>
            <a:ext cx="43469957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1764832"/>
            <a:ext cx="21321539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2629749"/>
            <a:ext cx="21321539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1764832"/>
            <a:ext cx="2142654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2629749"/>
            <a:ext cx="21426543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48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1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479954"/>
            <a:ext cx="16255294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1036569"/>
            <a:ext cx="25514975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2159794"/>
            <a:ext cx="16255294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9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479954"/>
            <a:ext cx="16255294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1036569"/>
            <a:ext cx="25514975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2159794"/>
            <a:ext cx="16255294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72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383297"/>
            <a:ext cx="4346995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1916484"/>
            <a:ext cx="4346995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6672697"/>
            <a:ext cx="1133998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3FB2F-29BC-4D74-813B-2138973BBB68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6672697"/>
            <a:ext cx="17009983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6672697"/>
            <a:ext cx="11339989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56B83-F04D-4E10-98C7-2764AFC00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27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chart" Target="../charts/chart5.xml"/><Relationship Id="rId3" Type="http://schemas.openxmlformats.org/officeDocument/2006/relationships/image" Target="../media/image1.png"/><Relationship Id="rId21" Type="http://schemas.openxmlformats.org/officeDocument/2006/relationships/chart" Target="../charts/chart7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11" Type="http://schemas.openxmlformats.org/officeDocument/2006/relationships/chart" Target="../charts/chart3.xml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chart" Target="../charts/chart2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01D42-9E31-4BE3-B658-B927847AF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7DC3F8-BC46-4983-ADB2-A71AD3AC8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BD509C-4042-4C2B-99FA-619905802DA8}"/>
              </a:ext>
            </a:extLst>
          </p:cNvPr>
          <p:cNvSpPr/>
          <p:nvPr/>
        </p:nvSpPr>
        <p:spPr>
          <a:xfrm>
            <a:off x="10799763" y="-1"/>
            <a:ext cx="7200000" cy="7200000"/>
          </a:xfrm>
          <a:prstGeom prst="rect">
            <a:avLst/>
          </a:prstGeom>
          <a:solidFill>
            <a:srgbClr val="F2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1A037A-3029-4400-90EA-C31D200FF7D9}"/>
              </a:ext>
            </a:extLst>
          </p:cNvPr>
          <p:cNvSpPr/>
          <p:nvPr/>
        </p:nvSpPr>
        <p:spPr>
          <a:xfrm>
            <a:off x="17999763" y="0"/>
            <a:ext cx="7200000" cy="7200000"/>
          </a:xfrm>
          <a:prstGeom prst="rect">
            <a:avLst/>
          </a:prstGeom>
          <a:solidFill>
            <a:srgbClr val="94D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5E62DE0-E8A7-481B-906C-70890AF28A11}"/>
              </a:ext>
            </a:extLst>
          </p:cNvPr>
          <p:cNvSpPr/>
          <p:nvPr/>
        </p:nvSpPr>
        <p:spPr>
          <a:xfrm>
            <a:off x="25199710" y="-687"/>
            <a:ext cx="7200000" cy="7200000"/>
          </a:xfrm>
          <a:prstGeom prst="rect">
            <a:avLst/>
          </a:prstGeom>
          <a:solidFill>
            <a:srgbClr val="F2E5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B5FDF5-C24A-4883-B17F-F91DC550DB8A}"/>
              </a:ext>
            </a:extLst>
          </p:cNvPr>
          <p:cNvSpPr/>
          <p:nvPr/>
        </p:nvSpPr>
        <p:spPr>
          <a:xfrm>
            <a:off x="32400188" y="-687"/>
            <a:ext cx="7200000" cy="72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30A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2AE7AB3-B5CE-481B-9F71-8F07FA7A0541}"/>
              </a:ext>
            </a:extLst>
          </p:cNvPr>
          <p:cNvSpPr/>
          <p:nvPr/>
        </p:nvSpPr>
        <p:spPr>
          <a:xfrm>
            <a:off x="39600294" y="-687"/>
            <a:ext cx="7200000" cy="72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3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Uma imagem contendo luz, escuro, aceso, tigela&#10;&#10;Descrição gerada automaticamente">
            <a:extLst>
              <a:ext uri="{FF2B5EF4-FFF2-40B4-BE49-F238E27FC236}">
                <a16:creationId xmlns:a16="http://schemas.microsoft.com/office/drawing/2014/main" id="{5F330112-5ABC-41BC-BF4E-3F2CF97A0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597" y="-1182"/>
            <a:ext cx="7199313" cy="7199313"/>
          </a:xfrm>
          <a:prstGeom prst="rect">
            <a:avLst/>
          </a:prstGeom>
        </p:spPr>
      </p:pic>
      <p:pic>
        <p:nvPicPr>
          <p:cNvPr id="21" name="Imagem 20" descr="Uma imagem contendo luz, escuro, aceso, tigela&#10;&#10;Descrição gerada automaticamente">
            <a:extLst>
              <a:ext uri="{FF2B5EF4-FFF2-40B4-BE49-F238E27FC236}">
                <a16:creationId xmlns:a16="http://schemas.microsoft.com/office/drawing/2014/main" id="{700130C0-EE71-4315-81BB-351DD31F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170910" y="6186"/>
            <a:ext cx="7199313" cy="7199313"/>
          </a:xfrm>
          <a:prstGeom prst="rect">
            <a:avLst/>
          </a:prstGeom>
        </p:spPr>
      </p:pic>
      <p:pic>
        <p:nvPicPr>
          <p:cNvPr id="119" name="Imagem 118" descr="Homem de óculos e chapéu verde&#10;&#10;Descrição gerada automaticamente">
            <a:extLst>
              <a:ext uri="{FF2B5EF4-FFF2-40B4-BE49-F238E27FC236}">
                <a16:creationId xmlns:a16="http://schemas.microsoft.com/office/drawing/2014/main" id="{F747B38B-DC67-46DE-AFE3-8AF617B78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265" y="4656834"/>
            <a:ext cx="3901605" cy="2579897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4B707107-C1CE-4ADA-83BC-950517E4E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685" y="-3796"/>
            <a:ext cx="7187566" cy="7187566"/>
          </a:xfrm>
          <a:prstGeom prst="rect">
            <a:avLst/>
          </a:prstGeom>
        </p:spPr>
      </p:pic>
      <p:graphicFrame>
        <p:nvGraphicFramePr>
          <p:cNvPr id="156" name="Gráfico 155">
            <a:extLst>
              <a:ext uri="{FF2B5EF4-FFF2-40B4-BE49-F238E27FC236}">
                <a16:creationId xmlns:a16="http://schemas.microsoft.com/office/drawing/2014/main" id="{05CA93B8-88AD-445E-8BC4-E4102ED96C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87899"/>
              </p:ext>
            </p:extLst>
          </p:nvPr>
        </p:nvGraphicFramePr>
        <p:xfrm>
          <a:off x="21838705" y="1196977"/>
          <a:ext cx="6407583" cy="343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Imagem 18" descr="Uma imagem contendo luz, escuro, aceso, tigela&#10;&#10;Descrição gerada automaticamente">
            <a:extLst>
              <a:ext uri="{FF2B5EF4-FFF2-40B4-BE49-F238E27FC236}">
                <a16:creationId xmlns:a16="http://schemas.microsoft.com/office/drawing/2014/main" id="{1DFDED64-2970-45DC-B248-DD6997304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72284" y="7306"/>
            <a:ext cx="7199313" cy="7199313"/>
          </a:xfrm>
          <a:prstGeom prst="rect">
            <a:avLst/>
          </a:prstGeom>
        </p:spPr>
      </p:pic>
      <p:pic>
        <p:nvPicPr>
          <p:cNvPr id="57" name="Imagem 56" descr="Padrão do plano de fundo&#10;&#10;Descrição gerada automaticamente">
            <a:extLst>
              <a:ext uri="{FF2B5EF4-FFF2-40B4-BE49-F238E27FC236}">
                <a16:creationId xmlns:a16="http://schemas.microsoft.com/office/drawing/2014/main" id="{787165F8-FFC6-4D40-B1FB-7C9828BA4A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" b="2118"/>
          <a:stretch/>
        </p:blipFill>
        <p:spPr>
          <a:xfrm>
            <a:off x="7203993" y="-16759"/>
            <a:ext cx="7194178" cy="7216072"/>
          </a:xfrm>
          <a:prstGeom prst="rect">
            <a:avLst/>
          </a:prstGeom>
        </p:spPr>
      </p:pic>
      <p:pic>
        <p:nvPicPr>
          <p:cNvPr id="34" name="Imagem 33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4E8C1549-BAD5-4043-A74B-A0A8F80F7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1" y="-16003"/>
            <a:ext cx="7240551" cy="724055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21C83E-FDCE-456F-8F15-B91547F23B12}"/>
              </a:ext>
            </a:extLst>
          </p:cNvPr>
          <p:cNvSpPr txBox="1"/>
          <p:nvPr/>
        </p:nvSpPr>
        <p:spPr>
          <a:xfrm>
            <a:off x="8335332" y="5752806"/>
            <a:ext cx="5336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800" dirty="0">
                <a:solidFill>
                  <a:schemeClr val="bg1"/>
                </a:solidFill>
                <a:effectLst/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Com ajuda de um ex</a:t>
            </a:r>
            <a:r>
              <a:rPr lang="pt-BR" dirty="0">
                <a:solidFill>
                  <a:schemeClr val="bg1"/>
                </a:solidFill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pt-BR" sz="1800" dirty="0">
                <a:solidFill>
                  <a:schemeClr val="bg1"/>
                </a:solidFill>
                <a:effectLst/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aluno (Jesse), Walter White  começa a usar suas habilidades químicas a favor do crime, montando um laboratório de drogas para financiar seus anseios.</a:t>
            </a:r>
            <a:endParaRPr lang="pt-BR" sz="2000" dirty="0">
              <a:solidFill>
                <a:schemeClr val="bg1"/>
              </a:solidFill>
              <a:latin typeface="Montserrat" panose="00000500000000000000"/>
            </a:endParaRPr>
          </a:p>
        </p:txBody>
      </p:sp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1FFB493C-3003-41B8-9F1E-496DB63118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670864"/>
              </p:ext>
            </p:extLst>
          </p:nvPr>
        </p:nvGraphicFramePr>
        <p:xfrm>
          <a:off x="14827778" y="1661579"/>
          <a:ext cx="5877069" cy="3286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907884-F524-4DCF-90DA-BB3E05611084}"/>
              </a:ext>
            </a:extLst>
          </p:cNvPr>
          <p:cNvSpPr txBox="1"/>
          <p:nvPr/>
        </p:nvSpPr>
        <p:spPr>
          <a:xfrm>
            <a:off x="16128559" y="5092745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  <a:latin typeface="Montserrat" panose="00000500000000000000" pitchFamily="2" charset="0"/>
              </a:rPr>
              <a:t>Episódios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769175D-2F52-492C-BDA0-CD08E0F01A0E}"/>
              </a:ext>
            </a:extLst>
          </p:cNvPr>
          <p:cNvSpPr txBox="1"/>
          <p:nvPr/>
        </p:nvSpPr>
        <p:spPr>
          <a:xfrm>
            <a:off x="8968522" y="487791"/>
            <a:ext cx="380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Avaliação IMDB de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b="1" dirty="0">
                <a:solidFill>
                  <a:srgbClr val="F2E527"/>
                </a:solidFill>
                <a:latin typeface="Montserrat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por episódio – Temporada 1</a:t>
            </a:r>
            <a:endParaRPr lang="pt-BR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39AA1FB-5572-4409-A888-DE547885FB4D}"/>
              </a:ext>
            </a:extLst>
          </p:cNvPr>
          <p:cNvSpPr txBox="1"/>
          <p:nvPr/>
        </p:nvSpPr>
        <p:spPr>
          <a:xfrm rot="16200000">
            <a:off x="7157703" y="610901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FFCD"/>
                </a:solidFill>
              </a:rPr>
              <a:t>2008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AE1E88A7-4272-424C-A7A3-A85C4EE95465}"/>
              </a:ext>
            </a:extLst>
          </p:cNvPr>
          <p:cNvSpPr txBox="1"/>
          <p:nvPr/>
        </p:nvSpPr>
        <p:spPr>
          <a:xfrm>
            <a:off x="19714457" y="2654446"/>
            <a:ext cx="2078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Ápice da Série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O que será que aconteceu?</a:t>
            </a:r>
            <a:endParaRPr lang="pt-BR" sz="1400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4B11A41-54AD-4B2B-9EDD-AC0DC549135E}"/>
              </a:ext>
            </a:extLst>
          </p:cNvPr>
          <p:cNvSpPr txBox="1"/>
          <p:nvPr/>
        </p:nvSpPr>
        <p:spPr>
          <a:xfrm>
            <a:off x="9339245" y="4496400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Episódios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6CF717C-FE6D-4042-AFD1-37E0FDBB46A9}"/>
              </a:ext>
            </a:extLst>
          </p:cNvPr>
          <p:cNvSpPr txBox="1"/>
          <p:nvPr/>
        </p:nvSpPr>
        <p:spPr>
          <a:xfrm>
            <a:off x="24816496" y="3400593"/>
            <a:ext cx="175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Famoso episódio da mosca </a:t>
            </a:r>
            <a:endParaRPr lang="pt-BR" sz="1600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81E92B9E-AFC6-4C2E-91C1-6BD4FFBAD812}"/>
              </a:ext>
            </a:extLst>
          </p:cNvPr>
          <p:cNvSpPr txBox="1"/>
          <p:nvPr/>
        </p:nvSpPr>
        <p:spPr>
          <a:xfrm>
            <a:off x="44670416" y="2856907"/>
            <a:ext cx="5039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E você já assistiu </a:t>
            </a:r>
            <a:r>
              <a:rPr lang="pt-BR" sz="2400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sz="2400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sz="2400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? 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E o que você faria para garantir o futuro da sua família?</a:t>
            </a:r>
            <a:endParaRPr lang="pt-BR" sz="2400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7A8E9237-7526-4C00-8E58-69674BD2BAC4}"/>
              </a:ext>
            </a:extLst>
          </p:cNvPr>
          <p:cNvSpPr txBox="1"/>
          <p:nvPr/>
        </p:nvSpPr>
        <p:spPr>
          <a:xfrm>
            <a:off x="45250733" y="768188"/>
            <a:ext cx="326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FFCD"/>
                </a:solidFill>
                <a:latin typeface="Montserrat" panose="00000500000000000000" pitchFamily="2" charset="0"/>
              </a:rPr>
              <a:t>@eliasnetoficial</a:t>
            </a:r>
          </a:p>
        </p:txBody>
      </p:sp>
      <p:pic>
        <p:nvPicPr>
          <p:cNvPr id="27" name="Imagem 26" descr="Forma&#10;&#10;Descrição gerada automaticamente com confiança média">
            <a:extLst>
              <a:ext uri="{FF2B5EF4-FFF2-40B4-BE49-F238E27FC236}">
                <a16:creationId xmlns:a16="http://schemas.microsoft.com/office/drawing/2014/main" id="{FE73D99E-B4B5-44AA-9778-14D84D608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1" y="975818"/>
            <a:ext cx="2006983" cy="1195759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AD1116F2-B216-4891-B1B8-4C3946C14D1F}"/>
              </a:ext>
            </a:extLst>
          </p:cNvPr>
          <p:cNvSpPr txBox="1"/>
          <p:nvPr/>
        </p:nvSpPr>
        <p:spPr>
          <a:xfrm>
            <a:off x="659674" y="2947214"/>
            <a:ext cx="509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202122"/>
                </a:solidFill>
                <a:effectLst/>
                <a:latin typeface="Montserrat" panose="00000500000000000000"/>
                <a:ea typeface="Calibri" panose="020F0502020204030204" pitchFamily="34" charset="0"/>
              </a:rPr>
              <a:t>Um professor de química do ensino médio diagnosticado com câncer de pulmão inoperável, passa a fabricar metanfetaminas para garantir o futuro de sua família.</a:t>
            </a:r>
            <a:endParaRPr lang="pt-BR" sz="2000" b="1" dirty="0">
              <a:latin typeface="Montserrat" panose="0000050000000000000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8E7AEB9-E92E-4AA6-8031-AD71BB95DEDC}"/>
              </a:ext>
            </a:extLst>
          </p:cNvPr>
          <p:cNvSpPr txBox="1"/>
          <p:nvPr/>
        </p:nvSpPr>
        <p:spPr>
          <a:xfrm>
            <a:off x="1809965" y="6608750"/>
            <a:ext cx="310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Heart Breaking Bad" panose="02000500000000000000" pitchFamily="2" charset="0"/>
              </a:rPr>
              <a:t>Storytelling com Dados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259187B0-048A-49EF-9CB8-F6599909029F}"/>
              </a:ext>
            </a:extLst>
          </p:cNvPr>
          <p:cNvSpPr txBox="1"/>
          <p:nvPr/>
        </p:nvSpPr>
        <p:spPr>
          <a:xfrm rot="16200000">
            <a:off x="4327384" y="5688788"/>
            <a:ext cx="310592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1600" dirty="0">
                <a:latin typeface="Montserrat" panose="00000500000000000000"/>
              </a:rPr>
              <a:t>@eliasnetoficial</a:t>
            </a:r>
          </a:p>
        </p:txBody>
      </p:sp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41A8188F-D695-4571-B0B2-797A1A077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677082"/>
              </p:ext>
            </p:extLst>
          </p:nvPr>
        </p:nvGraphicFramePr>
        <p:xfrm>
          <a:off x="14980178" y="1813979"/>
          <a:ext cx="5877069" cy="3286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0" name="Imagem 99" descr="Padrão do plano de fundo&#10;&#10;Descrição gerada automaticamente">
            <a:extLst>
              <a:ext uri="{FF2B5EF4-FFF2-40B4-BE49-F238E27FC236}">
                <a16:creationId xmlns:a16="http://schemas.microsoft.com/office/drawing/2014/main" id="{205378B4-2ECB-44E2-B63B-428513336F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r="2337" b="3886"/>
          <a:stretch/>
        </p:blipFill>
        <p:spPr>
          <a:xfrm flipH="1">
            <a:off x="14396600" y="-17535"/>
            <a:ext cx="7206663" cy="7216073"/>
          </a:xfrm>
          <a:prstGeom prst="rect">
            <a:avLst/>
          </a:prstGeom>
        </p:spPr>
      </p:pic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5715B52-EE63-4A5F-A72F-8479F730294A}"/>
              </a:ext>
            </a:extLst>
          </p:cNvPr>
          <p:cNvSpPr txBox="1"/>
          <p:nvPr/>
        </p:nvSpPr>
        <p:spPr>
          <a:xfrm>
            <a:off x="14912677" y="5721340"/>
            <a:ext cx="5535416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1"/>
                </a:solidFill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pt-BR" dirty="0">
                <a:solidFill>
                  <a:schemeClr val="bg1"/>
                </a:solidFill>
                <a:effectLst/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iante de muitas contas médicas do seu tratamento contra o câncer Walter White de</a:t>
            </a:r>
            <a:r>
              <a:rPr lang="pt-BR" dirty="0">
                <a:solidFill>
                  <a:schemeClr val="bg1"/>
                </a:solidFill>
                <a:effectLst/>
                <a:latin typeface="Montserrat" panose="00000500000000000000"/>
                <a:ea typeface="Calibri" panose="020F0502020204030204" pitchFamily="34" charset="0"/>
              </a:rPr>
              <a:t>cide que devem produzir metanfetamina em massa. Eles dirigem um trailer para o deserto e produzem a droga durante quatro dias.</a:t>
            </a:r>
            <a:endParaRPr lang="pt-BR" dirty="0">
              <a:solidFill>
                <a:schemeClr val="bg1"/>
              </a:solidFill>
              <a:latin typeface="Montserrat" panose="00000500000000000000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E84C196-32E1-4B6E-BB6B-1D6F7D3B91F2}"/>
              </a:ext>
            </a:extLst>
          </p:cNvPr>
          <p:cNvSpPr txBox="1"/>
          <p:nvPr/>
        </p:nvSpPr>
        <p:spPr>
          <a:xfrm>
            <a:off x="15756715" y="492050"/>
            <a:ext cx="380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Avaliação IMDB de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por episódio – Temporada 2</a:t>
            </a:r>
            <a:endParaRPr lang="pt-BR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pic>
        <p:nvPicPr>
          <p:cNvPr id="107" name="Imagem 106" descr="Uma imagem contendo pessoa, em pé, jaqueta, andando&#10;&#10;Descrição gerada automaticamente">
            <a:extLst>
              <a:ext uri="{FF2B5EF4-FFF2-40B4-BE49-F238E27FC236}">
                <a16:creationId xmlns:a16="http://schemas.microsoft.com/office/drawing/2014/main" id="{533DEB53-CC42-4E57-9321-0D9DE5B59F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46" y="2781464"/>
            <a:ext cx="2469917" cy="4387792"/>
          </a:xfrm>
          <a:prstGeom prst="rect">
            <a:avLst/>
          </a:prstGeom>
        </p:spPr>
      </p:pic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B74EC881-2017-4000-8AA4-9CF38843A7B0}"/>
              </a:ext>
            </a:extLst>
          </p:cNvPr>
          <p:cNvSpPr txBox="1"/>
          <p:nvPr/>
        </p:nvSpPr>
        <p:spPr>
          <a:xfrm>
            <a:off x="23219106" y="526942"/>
            <a:ext cx="380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Avaliação IMDB de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por episódio – Temporada 3</a:t>
            </a:r>
            <a:endParaRPr lang="pt-BR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80E0461-F450-4ADF-BDFF-71FE8CAF717B}"/>
              </a:ext>
            </a:extLst>
          </p:cNvPr>
          <p:cNvSpPr txBox="1"/>
          <p:nvPr/>
        </p:nvSpPr>
        <p:spPr>
          <a:xfrm rot="16200000">
            <a:off x="14547601" y="58204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FFCD"/>
                </a:solidFill>
              </a:rPr>
              <a:t>2009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38AC3FA-9888-4ED5-8523-EB2F37E5059E}"/>
              </a:ext>
            </a:extLst>
          </p:cNvPr>
          <p:cNvSpPr txBox="1"/>
          <p:nvPr/>
        </p:nvSpPr>
        <p:spPr>
          <a:xfrm rot="16200000">
            <a:off x="21557234" y="32129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FFCD"/>
                </a:solidFill>
              </a:rPr>
              <a:t>2010</a:t>
            </a: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50E01968-67FC-4958-B270-35252AF20795}"/>
              </a:ext>
            </a:extLst>
          </p:cNvPr>
          <p:cNvSpPr txBox="1"/>
          <p:nvPr/>
        </p:nvSpPr>
        <p:spPr>
          <a:xfrm>
            <a:off x="22536829" y="5692577"/>
            <a:ext cx="5633074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1"/>
                </a:solidFill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Cada vez mais temido no mundo do crime, o pacato Walter White vai se apagando e sendo substituído pelo temido </a:t>
            </a:r>
            <a:r>
              <a:rPr lang="pt-BR" dirty="0" err="1">
                <a:solidFill>
                  <a:schemeClr val="bg1"/>
                </a:solidFill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Heisemberg</a:t>
            </a:r>
            <a:r>
              <a:rPr lang="pt-BR" dirty="0">
                <a:solidFill>
                  <a:schemeClr val="bg1"/>
                </a:solidFill>
                <a:latin typeface="Montserrat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. Talvez seja hora de parar, ou talvez seja hora de ter seu próprio laboratório.</a:t>
            </a:r>
            <a:endParaRPr lang="pt-BR" dirty="0">
              <a:solidFill>
                <a:schemeClr val="bg1"/>
              </a:solidFill>
              <a:latin typeface="Montserrat" panose="00000500000000000000"/>
            </a:endParaRP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B56B4AA6-D4BE-41B0-8A74-D82033BE9E40}"/>
              </a:ext>
            </a:extLst>
          </p:cNvPr>
          <p:cNvSpPr txBox="1"/>
          <p:nvPr/>
        </p:nvSpPr>
        <p:spPr>
          <a:xfrm>
            <a:off x="31086623" y="550206"/>
            <a:ext cx="380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Avaliação IMDB de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por episódio – Temporada 4</a:t>
            </a:r>
            <a:endParaRPr lang="pt-BR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47102724-4ADE-435E-A990-254C1320A47E}"/>
              </a:ext>
            </a:extLst>
          </p:cNvPr>
          <p:cNvSpPr txBox="1"/>
          <p:nvPr/>
        </p:nvSpPr>
        <p:spPr>
          <a:xfrm>
            <a:off x="37478994" y="5525514"/>
            <a:ext cx="522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Montserrat" panose="00000500000000000000"/>
              </a:rPr>
              <a:t>Considerada uma das melhores séries da história, recebeu inúmeros prémios, incluindo dezesseis </a:t>
            </a:r>
            <a:r>
              <a:rPr lang="pt-BR" dirty="0" err="1">
                <a:solidFill>
                  <a:schemeClr val="bg1"/>
                </a:solidFill>
                <a:latin typeface="Montserrat" panose="00000500000000000000"/>
              </a:rPr>
              <a:t>Primetime</a:t>
            </a:r>
            <a:r>
              <a:rPr lang="pt-BR" dirty="0">
                <a:solidFill>
                  <a:schemeClr val="bg1"/>
                </a:solidFill>
                <a:latin typeface="Montserrat" panose="00000500000000000000"/>
              </a:rPr>
              <a:t> Emmy Awards, oito </a:t>
            </a:r>
            <a:r>
              <a:rPr lang="pt-BR" dirty="0" err="1">
                <a:solidFill>
                  <a:schemeClr val="bg1"/>
                </a:solidFill>
                <a:latin typeface="Montserrat" panose="00000500000000000000"/>
              </a:rPr>
              <a:t>Satellite</a:t>
            </a:r>
            <a:r>
              <a:rPr lang="pt-BR" dirty="0">
                <a:solidFill>
                  <a:schemeClr val="bg1"/>
                </a:solidFill>
                <a:latin typeface="Montserrat" panose="00000500000000000000"/>
              </a:rPr>
              <a:t> Awards, dois Globos de Ouro e um Prêmio Escolha Popular. </a:t>
            </a:r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A5B4E735-FD1F-4486-BA59-4EB0DFC2C70E}"/>
              </a:ext>
            </a:extLst>
          </p:cNvPr>
          <p:cNvSpPr txBox="1"/>
          <p:nvPr/>
        </p:nvSpPr>
        <p:spPr>
          <a:xfrm>
            <a:off x="29736810" y="5528584"/>
            <a:ext cx="482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err="1">
                <a:solidFill>
                  <a:schemeClr val="bg1"/>
                </a:solidFill>
                <a:latin typeface="Montserrat" panose="00000500000000000000"/>
              </a:rPr>
              <a:t>Skyler</a:t>
            </a:r>
            <a:r>
              <a:rPr lang="pt-BR" dirty="0">
                <a:solidFill>
                  <a:schemeClr val="bg1"/>
                </a:solidFill>
                <a:latin typeface="Montserrat" panose="00000500000000000000"/>
              </a:rPr>
              <a:t> tenta encorajar Walter a sair desse mundo, dizendo que ele está em perigo. Walter imediatamente a confronta dizendo que ele não está em perigo, mas que ele é o perigo.</a:t>
            </a:r>
          </a:p>
        </p:txBody>
      </p:sp>
      <p:grpSp>
        <p:nvGrpSpPr>
          <p:cNvPr id="1035" name="Agrupar 1034">
            <a:extLst>
              <a:ext uri="{FF2B5EF4-FFF2-40B4-BE49-F238E27FC236}">
                <a16:creationId xmlns:a16="http://schemas.microsoft.com/office/drawing/2014/main" id="{AD0D979D-0909-440E-9957-DAC5F5F2A04B}"/>
              </a:ext>
            </a:extLst>
          </p:cNvPr>
          <p:cNvGrpSpPr/>
          <p:nvPr/>
        </p:nvGrpSpPr>
        <p:grpSpPr>
          <a:xfrm>
            <a:off x="45341263" y="5936438"/>
            <a:ext cx="4572418" cy="1105512"/>
            <a:chOff x="45341263" y="5936438"/>
            <a:chExt cx="4572418" cy="1105512"/>
          </a:xfrm>
        </p:grpSpPr>
        <p:pic>
          <p:nvPicPr>
            <p:cNvPr id="1024" name="Imagem 1023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CAFFC96E-ECFA-4761-975B-FEA9BF5E8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72" t="8633" r="22681" b="38114"/>
            <a:stretch/>
          </p:blipFill>
          <p:spPr>
            <a:xfrm>
              <a:off x="46077711" y="6420528"/>
              <a:ext cx="360681" cy="621422"/>
            </a:xfrm>
            <a:prstGeom prst="rect">
              <a:avLst/>
            </a:prstGeom>
          </p:spPr>
        </p:pic>
        <p:pic>
          <p:nvPicPr>
            <p:cNvPr id="132" name="Imagem 131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6E61186B-7F78-4A46-A862-0F9041601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8" b="64476"/>
            <a:stretch/>
          </p:blipFill>
          <p:spPr>
            <a:xfrm>
              <a:off x="49047584" y="6608750"/>
              <a:ext cx="338554" cy="375986"/>
            </a:xfrm>
            <a:prstGeom prst="rect">
              <a:avLst/>
            </a:prstGeom>
          </p:spPr>
        </p:pic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19630119-D638-4E0F-9F54-1AF03CF19C4D}"/>
                </a:ext>
              </a:extLst>
            </p:cNvPr>
            <p:cNvSpPr txBox="1"/>
            <p:nvPr/>
          </p:nvSpPr>
          <p:spPr>
            <a:xfrm>
              <a:off x="47834340" y="6201879"/>
              <a:ext cx="20793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Salva pra ver depois</a:t>
              </a:r>
            </a:p>
          </p:txBody>
        </p:sp>
        <p:sp>
          <p:nvSpPr>
            <p:cNvPr id="134" name="CaixaDeTexto 133">
              <a:extLst>
                <a:ext uri="{FF2B5EF4-FFF2-40B4-BE49-F238E27FC236}">
                  <a16:creationId xmlns:a16="http://schemas.microsoft.com/office/drawing/2014/main" id="{5BDB339B-351E-4AF0-A88E-5BCD4C1202F4}"/>
                </a:ext>
              </a:extLst>
            </p:cNvPr>
            <p:cNvSpPr txBox="1"/>
            <p:nvPr/>
          </p:nvSpPr>
          <p:spPr>
            <a:xfrm>
              <a:off x="45341263" y="5936438"/>
              <a:ext cx="1710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Envia pra alguém que vai gostar</a:t>
              </a:r>
            </a:p>
          </p:txBody>
        </p:sp>
      </p:grp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3D4C4C00-7DDC-4510-96A0-5144C5A64D1E}"/>
              </a:ext>
            </a:extLst>
          </p:cNvPr>
          <p:cNvSpPr txBox="1"/>
          <p:nvPr/>
        </p:nvSpPr>
        <p:spPr>
          <a:xfrm>
            <a:off x="37721780" y="550206"/>
            <a:ext cx="3802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Avaliação IMDB de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Breaking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b="1" dirty="0" err="1">
                <a:solidFill>
                  <a:srgbClr val="00FFCD"/>
                </a:solidFill>
                <a:latin typeface="Montserrat" panose="00000500000000000000" pitchFamily="2" charset="0"/>
              </a:rPr>
              <a:t>Bad</a:t>
            </a:r>
            <a:r>
              <a:rPr lang="pt-BR" b="1" dirty="0">
                <a:solidFill>
                  <a:srgbClr val="00FFCD"/>
                </a:solidFill>
                <a:latin typeface="Montserrat" panose="000005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por episódio – Temporada 5</a:t>
            </a:r>
            <a:endParaRPr lang="pt-BR" dirty="0">
              <a:solidFill>
                <a:srgbClr val="F2E527"/>
              </a:solidFill>
              <a:latin typeface="Montserrat" panose="00000500000000000000" pitchFamily="2" charset="0"/>
            </a:endParaRPr>
          </a:p>
        </p:txBody>
      </p:sp>
      <p:pic>
        <p:nvPicPr>
          <p:cNvPr id="1027" name="Imagem 102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5D5829B-B9C2-495D-B928-4EAE37890A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958" y="2988228"/>
            <a:ext cx="591559" cy="333085"/>
          </a:xfrm>
          <a:prstGeom prst="rect">
            <a:avLst/>
          </a:prstGeom>
        </p:spPr>
      </p:pic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A33FBBEB-3F4C-4E0F-97D1-9A2EECCFFD92}"/>
              </a:ext>
            </a:extLst>
          </p:cNvPr>
          <p:cNvSpPr txBox="1"/>
          <p:nvPr/>
        </p:nvSpPr>
        <p:spPr>
          <a:xfrm rot="16200000">
            <a:off x="28757399" y="321296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FFCD"/>
                </a:solidFill>
              </a:rPr>
              <a:t>2011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C2F475E-42E9-44AF-A644-294F7C9FC600}"/>
              </a:ext>
            </a:extLst>
          </p:cNvPr>
          <p:cNvSpPr txBox="1"/>
          <p:nvPr/>
        </p:nvSpPr>
        <p:spPr>
          <a:xfrm rot="16200000">
            <a:off x="35621548" y="626095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FFCD"/>
                </a:solidFill>
              </a:rPr>
              <a:t>2012-2013</a:t>
            </a:r>
          </a:p>
        </p:txBody>
      </p:sp>
      <p:pic>
        <p:nvPicPr>
          <p:cNvPr id="1031" name="Imagem 1030" descr="Homem de terno e gravata&#10;&#10;Descrição gerada automaticamente">
            <a:extLst>
              <a:ext uri="{FF2B5EF4-FFF2-40B4-BE49-F238E27FC236}">
                <a16:creationId xmlns:a16="http://schemas.microsoft.com/office/drawing/2014/main" id="{630BF0E3-21B6-465C-9A6F-452F2D35E1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709" y="4886358"/>
            <a:ext cx="1794610" cy="2388875"/>
          </a:xfrm>
          <a:prstGeom prst="rect">
            <a:avLst/>
          </a:prstGeom>
        </p:spPr>
      </p:pic>
      <p:pic>
        <p:nvPicPr>
          <p:cNvPr id="1033" name="Imagem 1032" descr="Homem com camiseta verde&#10;&#10;Descrição gerada automaticamente com confiança média">
            <a:extLst>
              <a:ext uri="{FF2B5EF4-FFF2-40B4-BE49-F238E27FC236}">
                <a16:creationId xmlns:a16="http://schemas.microsoft.com/office/drawing/2014/main" id="{A5AA89A9-420F-4B2D-A038-95E8B7A4FE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401" y="3868124"/>
            <a:ext cx="2608192" cy="3320921"/>
          </a:xfrm>
          <a:prstGeom prst="rect">
            <a:avLst/>
          </a:prstGeom>
        </p:spPr>
      </p:pic>
      <p:graphicFrame>
        <p:nvGraphicFramePr>
          <p:cNvPr id="148" name="Gráfico 147">
            <a:extLst>
              <a:ext uri="{FF2B5EF4-FFF2-40B4-BE49-F238E27FC236}">
                <a16:creationId xmlns:a16="http://schemas.microsoft.com/office/drawing/2014/main" id="{AC046664-32EF-45A0-97AA-48EE155EDC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302627"/>
              </p:ext>
            </p:extLst>
          </p:nvPr>
        </p:nvGraphicFramePr>
        <p:xfrm>
          <a:off x="7891292" y="1547413"/>
          <a:ext cx="5818010" cy="2956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51" name="Gráfico 150">
            <a:extLst>
              <a:ext uri="{FF2B5EF4-FFF2-40B4-BE49-F238E27FC236}">
                <a16:creationId xmlns:a16="http://schemas.microsoft.com/office/drawing/2014/main" id="{FA3D6945-124C-4868-9CA1-41FFDFE3D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391634"/>
              </p:ext>
            </p:extLst>
          </p:nvPr>
        </p:nvGraphicFramePr>
        <p:xfrm>
          <a:off x="15111585" y="1449023"/>
          <a:ext cx="6008660" cy="3055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CE8D2F3B-908E-47A2-B8A0-C871B2F239A9}"/>
              </a:ext>
            </a:extLst>
          </p:cNvPr>
          <p:cNvSpPr txBox="1"/>
          <p:nvPr/>
        </p:nvSpPr>
        <p:spPr>
          <a:xfrm>
            <a:off x="16222918" y="4497623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Episódios</a:t>
            </a:r>
          </a:p>
        </p:txBody>
      </p:sp>
      <p:pic>
        <p:nvPicPr>
          <p:cNvPr id="109" name="Imagem 108" descr="Tela de computador com jogo&#10;&#10;Descrição gerada automaticamente">
            <a:extLst>
              <a:ext uri="{FF2B5EF4-FFF2-40B4-BE49-F238E27FC236}">
                <a16:creationId xmlns:a16="http://schemas.microsoft.com/office/drawing/2014/main" id="{D64A4A00-B50D-4571-8D36-2AF3A23E3B9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"/>
          <a:stretch/>
        </p:blipFill>
        <p:spPr>
          <a:xfrm rot="263659">
            <a:off x="13171691" y="2887484"/>
            <a:ext cx="2498290" cy="1610992"/>
          </a:xfrm>
          <a:prstGeom prst="rect">
            <a:avLst/>
          </a:prstGeom>
        </p:spPr>
      </p:pic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68AECE00-0002-42A2-A9AA-25017D2F5810}"/>
              </a:ext>
            </a:extLst>
          </p:cNvPr>
          <p:cNvSpPr txBox="1"/>
          <p:nvPr/>
        </p:nvSpPr>
        <p:spPr>
          <a:xfrm>
            <a:off x="23798723" y="4496400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Episódios</a:t>
            </a:r>
          </a:p>
        </p:txBody>
      </p:sp>
      <p:graphicFrame>
        <p:nvGraphicFramePr>
          <p:cNvPr id="158" name="Gráfico 157">
            <a:extLst>
              <a:ext uri="{FF2B5EF4-FFF2-40B4-BE49-F238E27FC236}">
                <a16:creationId xmlns:a16="http://schemas.microsoft.com/office/drawing/2014/main" id="{AD0C07D1-3560-4DE4-B3F5-30210F89D6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421561"/>
              </p:ext>
            </p:extLst>
          </p:nvPr>
        </p:nvGraphicFramePr>
        <p:xfrm>
          <a:off x="29228672" y="1200025"/>
          <a:ext cx="6407583" cy="343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161" name="Gráfico 160">
            <a:extLst>
              <a:ext uri="{FF2B5EF4-FFF2-40B4-BE49-F238E27FC236}">
                <a16:creationId xmlns:a16="http://schemas.microsoft.com/office/drawing/2014/main" id="{DFE8D136-0F08-4CD8-B6DA-63821DBBC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890931"/>
              </p:ext>
            </p:extLst>
          </p:nvPr>
        </p:nvGraphicFramePr>
        <p:xfrm>
          <a:off x="36086672" y="1200025"/>
          <a:ext cx="6407583" cy="3437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77D92519-8CAA-43BB-A91A-AD7E76C61C99}"/>
              </a:ext>
            </a:extLst>
          </p:cNvPr>
          <p:cNvSpPr txBox="1"/>
          <p:nvPr/>
        </p:nvSpPr>
        <p:spPr>
          <a:xfrm>
            <a:off x="31228223" y="4496400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Episódios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39F086FA-5234-4B5B-AAA2-0D9F323E8024}"/>
              </a:ext>
            </a:extLst>
          </p:cNvPr>
          <p:cNvSpPr txBox="1"/>
          <p:nvPr/>
        </p:nvSpPr>
        <p:spPr>
          <a:xfrm>
            <a:off x="37952570" y="4557411"/>
            <a:ext cx="30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Episódios</a:t>
            </a:r>
          </a:p>
        </p:txBody>
      </p:sp>
    </p:spTree>
    <p:extLst>
      <p:ext uri="{BB962C8B-B14F-4D97-AF65-F5344CB8AC3E}">
        <p14:creationId xmlns:p14="http://schemas.microsoft.com/office/powerpoint/2010/main" val="30495633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3828</TotalTime>
  <Words>316</Words>
  <Application>Microsoft Office PowerPoint</Application>
  <PresentationFormat>Personalizar</PresentationFormat>
  <Paragraphs>39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Heart Breaking Bad</vt:lpstr>
      <vt:lpstr>Montserrat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Elias Neto</dc:creator>
  <cp:lastModifiedBy>Elias Neto</cp:lastModifiedBy>
  <cp:revision>223</cp:revision>
  <dcterms:created xsi:type="dcterms:W3CDTF">2021-01-05T14:37:31Z</dcterms:created>
  <dcterms:modified xsi:type="dcterms:W3CDTF">2021-03-01T12:01:20Z</dcterms:modified>
</cp:coreProperties>
</file>